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41183a09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41183a09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e2d46b9e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e2d46b9e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e2d46b9e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e2d46b9e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381ba6a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381ba6a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41183a09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41183a09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aa834567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aa834567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381ba6af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381ba6af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381ba6af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381ba6af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381ba6a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381ba6a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381ba6af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381ba6af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helenacaseli@ufscar.br" TargetMode="External"/><Relationship Id="rId4" Type="http://schemas.openxmlformats.org/officeDocument/2006/relationships/hyperlink" Target="mailto:claudiafreitas@puc-rio.br" TargetMode="External"/><Relationship Id="rId5" Type="http://schemas.openxmlformats.org/officeDocument/2006/relationships/hyperlink" Target="mailto:robertaqueirozlv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playlist?list=PLLrlHSmC0Mw73a1t73DEjgGMPyu8QssWT" TargetMode="External"/><Relationship Id="rId4" Type="http://schemas.openxmlformats.org/officeDocument/2006/relationships/hyperlink" Target="https://pixabay.com/" TargetMode="External"/><Relationship Id="rId5" Type="http://schemas.openxmlformats.org/officeDocument/2006/relationships/hyperlink" Target="https://unsplash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br.pinterest.com/pin/608689705857022687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clanthology.org/Q18-1041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853950" y="10000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B8C00"/>
                </a:solidFill>
                <a:latin typeface="Lato"/>
                <a:ea typeface="Lato"/>
                <a:cs typeface="Lato"/>
                <a:sym typeface="Lato"/>
              </a:rPr>
              <a:t>Processamento de Linguagem Natural</a:t>
            </a:r>
            <a:endParaRPr b="1" sz="4800">
              <a:solidFill>
                <a:srgbClr val="FB8C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455700" y="2919450"/>
            <a:ext cx="8225100" cy="18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57575"/>
                </a:solidFill>
                <a:latin typeface="Lato"/>
                <a:ea typeface="Lato"/>
                <a:cs typeface="Lato"/>
                <a:sym typeface="Lato"/>
              </a:rPr>
              <a:t>Considerações finais</a:t>
            </a:r>
            <a:endParaRPr b="1" sz="3000">
              <a:solidFill>
                <a:srgbClr val="7575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5757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Helena Caseli, Cláudia Freitas e Roberta Viola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helenacaseli@ufscar.br</a:t>
            </a:r>
            <a:r>
              <a:rPr lang="pt-BR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claudiafreitas@puc-rio.br</a:t>
            </a:r>
            <a:r>
              <a:rPr lang="pt-BR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robertaqueirozlv@gmail.com</a:t>
            </a:r>
            <a:endParaRPr sz="1800">
              <a:solidFill>
                <a:srgbClr val="75757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6" name="Google Shape;156;p22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E agora, José?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03300" y="1051175"/>
            <a:ext cx="84255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Char char="-"/>
            </a:pPr>
            <a:r>
              <a:rPr lang="pt-BR" sz="2400">
                <a:solidFill>
                  <a:srgbClr val="666666"/>
                </a:solidFill>
              </a:rPr>
              <a:t>Quanto de linguística é necessário para minha aplicação de PLN?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Char char="-"/>
            </a:pPr>
            <a:r>
              <a:rPr lang="pt-BR" sz="2400">
                <a:solidFill>
                  <a:srgbClr val="666666"/>
                </a:solidFill>
              </a:rPr>
              <a:t>Quais recursos e ferramentas eu uso para cada nível de processamento?</a:t>
            </a:r>
            <a:endParaRPr sz="2400">
              <a:solidFill>
                <a:srgbClr val="666666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Char char="-"/>
            </a:pPr>
            <a:r>
              <a:rPr lang="pt-BR" sz="2400">
                <a:solidFill>
                  <a:srgbClr val="666666"/>
                </a:solidFill>
              </a:rPr>
              <a:t>Tem disponível para o português?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66666"/>
                </a:solidFill>
              </a:rPr>
              <a:t>“São tantas perguntas!”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>
                <a:solidFill>
                  <a:srgbClr val="666666"/>
                </a:solidFill>
              </a:rPr>
              <a:t>(O Show da Luna, 2022)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Referências desta aula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t-BR">
                <a:solidFill>
                  <a:srgbClr val="666666"/>
                </a:solidFill>
              </a:rPr>
              <a:t>Curso de Linguística Computacional da UFMG - Prof. Thiago Castro Ferreira</a:t>
            </a:r>
            <a:endParaRPr>
              <a:solidFill>
                <a:srgbClr val="66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https://www.youtube.com/playlist?list=PLLrlHSmC0Mw73a1t73DEjgGMPyu8QssWT</a:t>
            </a:r>
            <a:r>
              <a:rPr lang="pt-BR">
                <a:solidFill>
                  <a:srgbClr val="666666"/>
                </a:solidFill>
              </a:rPr>
              <a:t> 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t-BR" sz="1800">
                <a:solidFill>
                  <a:srgbClr val="666666"/>
                </a:solidFill>
              </a:rPr>
              <a:t>Imagens obtidas do pixabay (</a:t>
            </a:r>
            <a:r>
              <a:rPr lang="pt-BR" sz="1800" u="sng">
                <a:solidFill>
                  <a:schemeClr val="hlink"/>
                </a:solidFill>
                <a:hlinkClick r:id="rId4"/>
              </a:rPr>
              <a:t>https://pixabay.com/</a:t>
            </a:r>
            <a:r>
              <a:rPr lang="pt-BR" sz="1800">
                <a:solidFill>
                  <a:srgbClr val="666666"/>
                </a:solidFill>
              </a:rPr>
              <a:t>) e unsplash (</a:t>
            </a:r>
            <a:r>
              <a:rPr lang="pt-BR" sz="1800" u="sng">
                <a:solidFill>
                  <a:schemeClr val="hlink"/>
                </a:solidFill>
                <a:hlinkClick r:id="rId5"/>
              </a:rPr>
              <a:t>https://unsplash.com/</a:t>
            </a:r>
            <a:r>
              <a:rPr lang="pt-BR" sz="1800">
                <a:solidFill>
                  <a:srgbClr val="666666"/>
                </a:solidFill>
              </a:rPr>
              <a:t>)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Agenda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693150" y="1541925"/>
            <a:ext cx="1524300" cy="864900"/>
            <a:chOff x="209525" y="1302025"/>
            <a:chExt cx="1524300" cy="864900"/>
          </a:xfrm>
        </p:grpSpPr>
        <p:cxnSp>
          <p:nvCxnSpPr>
            <p:cNvPr id="81" name="Google Shape;81;p14"/>
            <p:cNvCxnSpPr/>
            <p:nvPr/>
          </p:nvCxnSpPr>
          <p:spPr>
            <a:xfrm rot="2700000">
              <a:off x="313912" y="1482452"/>
              <a:ext cx="504026" cy="504026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2" name="Google Shape;82;p14"/>
            <p:cNvSpPr txBox="1"/>
            <p:nvPr/>
          </p:nvSpPr>
          <p:spPr>
            <a:xfrm>
              <a:off x="580325" y="1302025"/>
              <a:ext cx="1153500" cy="8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De onde viemos?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693150" y="2711625"/>
            <a:ext cx="1776900" cy="864900"/>
            <a:chOff x="303300" y="2467600"/>
            <a:chExt cx="1776900" cy="864900"/>
          </a:xfrm>
        </p:grpSpPr>
        <p:cxnSp>
          <p:nvCxnSpPr>
            <p:cNvPr id="84" name="Google Shape;84;p14"/>
            <p:cNvCxnSpPr/>
            <p:nvPr/>
          </p:nvCxnSpPr>
          <p:spPr>
            <a:xfrm rot="2700000">
              <a:off x="407687" y="2648027"/>
              <a:ext cx="504026" cy="504026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" name="Google Shape;85;p14"/>
            <p:cNvSpPr txBox="1"/>
            <p:nvPr/>
          </p:nvSpPr>
          <p:spPr>
            <a:xfrm>
              <a:off x="674100" y="2467600"/>
              <a:ext cx="1406100" cy="8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Até onde chegamos?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2906475" y="1566975"/>
            <a:ext cx="2286160" cy="864900"/>
            <a:chOff x="209525" y="1302025"/>
            <a:chExt cx="1776900" cy="864900"/>
          </a:xfrm>
        </p:grpSpPr>
        <p:cxnSp>
          <p:nvCxnSpPr>
            <p:cNvPr id="87" name="Google Shape;87;p14"/>
            <p:cNvCxnSpPr/>
            <p:nvPr/>
          </p:nvCxnSpPr>
          <p:spPr>
            <a:xfrm rot="2700000">
              <a:off x="313912" y="1482452"/>
              <a:ext cx="504026" cy="504026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8" name="Google Shape;88;p14"/>
            <p:cNvSpPr txBox="1"/>
            <p:nvPr/>
          </p:nvSpPr>
          <p:spPr>
            <a:xfrm>
              <a:off x="580325" y="1302025"/>
              <a:ext cx="1406100" cy="86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chemeClr val="lt2"/>
                  </a:solidFill>
                  <a:latin typeface="Lato"/>
                  <a:ea typeface="Lato"/>
                  <a:cs typeface="Lato"/>
                  <a:sym typeface="Lato"/>
                </a:rPr>
                <a:t>Até onde podemos chegar?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9" name="Google Shape;89;p14"/>
          <p:cNvSpPr/>
          <p:nvPr/>
        </p:nvSpPr>
        <p:spPr>
          <a:xfrm>
            <a:off x="471425" y="1777575"/>
            <a:ext cx="428400" cy="393600"/>
          </a:xfrm>
          <a:prstGeom prst="ellipse">
            <a:avLst/>
          </a:prstGeom>
          <a:solidFill>
            <a:srgbClr val="FB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</a:rPr>
              <a:t>1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471425" y="2947275"/>
            <a:ext cx="428400" cy="393600"/>
          </a:xfrm>
          <a:prstGeom prst="ellipse">
            <a:avLst/>
          </a:prstGeom>
          <a:solidFill>
            <a:srgbClr val="FB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</a:rPr>
              <a:t>2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2734350" y="1777575"/>
            <a:ext cx="428400" cy="393600"/>
          </a:xfrm>
          <a:prstGeom prst="ellipse">
            <a:avLst/>
          </a:prstGeom>
          <a:solidFill>
            <a:srgbClr val="FB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</a:rPr>
              <a:t>3</a:t>
            </a:r>
            <a:endParaRPr b="1" sz="1600">
              <a:solidFill>
                <a:srgbClr val="FFFFFF"/>
              </a:solidFill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995" y="1300770"/>
            <a:ext cx="2663200" cy="24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3986975" y="4376950"/>
            <a:ext cx="47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https://br.pinterest.com/pin/608689705857022687/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01550" y="1304850"/>
            <a:ext cx="5310900" cy="23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7840">
                <a:solidFill>
                  <a:schemeClr val="accent5"/>
                </a:solidFill>
              </a:rPr>
              <a:t>De onde viemos</a:t>
            </a:r>
            <a:r>
              <a:rPr lang="pt-BR" sz="7840">
                <a:solidFill>
                  <a:schemeClr val="accent5"/>
                </a:solidFill>
              </a:rPr>
              <a:t>?</a:t>
            </a:r>
            <a:endParaRPr sz="7840">
              <a:solidFill>
                <a:schemeClr val="accent5"/>
              </a:solidFill>
            </a:endParaRPr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225" y="1696175"/>
            <a:ext cx="2826749" cy="188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6" name="Google Shape;106;p16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As linguagens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666666"/>
                </a:solidFill>
              </a:rPr>
              <a:t>O que é a linguagem afinal?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2200">
                <a:solidFill>
                  <a:srgbClr val="666666"/>
                </a:solidFill>
              </a:rPr>
              <a:t>“Sistema de </a:t>
            </a:r>
            <a:r>
              <a:rPr b="1" lang="pt-BR" sz="2200">
                <a:solidFill>
                  <a:schemeClr val="dk1"/>
                </a:solidFill>
              </a:rPr>
              <a:t>símbolos de um vocabulário</a:t>
            </a:r>
            <a:r>
              <a:rPr lang="pt-BR" sz="2200">
                <a:solidFill>
                  <a:srgbClr val="666666"/>
                </a:solidFill>
              </a:rPr>
              <a:t> que, quando colocados numa determinada </a:t>
            </a:r>
            <a:r>
              <a:rPr b="1" lang="pt-BR" sz="2200">
                <a:solidFill>
                  <a:schemeClr val="dk1"/>
                </a:solidFill>
              </a:rPr>
              <a:t>ordem</a:t>
            </a:r>
            <a:r>
              <a:rPr lang="pt-BR" sz="2200">
                <a:solidFill>
                  <a:srgbClr val="666666"/>
                </a:solidFill>
              </a:rPr>
              <a:t> e expressos num determinado </a:t>
            </a:r>
            <a:r>
              <a:rPr b="1" lang="pt-BR" sz="2200">
                <a:solidFill>
                  <a:schemeClr val="dk1"/>
                </a:solidFill>
              </a:rPr>
              <a:t>contexto</a:t>
            </a:r>
            <a:r>
              <a:rPr lang="pt-BR" sz="2200">
                <a:solidFill>
                  <a:srgbClr val="666666"/>
                </a:solidFill>
              </a:rPr>
              <a:t>, emitem um </a:t>
            </a:r>
            <a:r>
              <a:rPr b="1" lang="pt-BR" sz="2200">
                <a:solidFill>
                  <a:schemeClr val="dk1"/>
                </a:solidFill>
              </a:rPr>
              <a:t>significado</a:t>
            </a:r>
            <a:r>
              <a:rPr lang="pt-BR" sz="2200">
                <a:solidFill>
                  <a:srgbClr val="666666"/>
                </a:solidFill>
              </a:rPr>
              <a:t>.”</a:t>
            </a:r>
            <a:endParaRPr sz="2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01550" y="1304850"/>
            <a:ext cx="5310900" cy="23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7840">
                <a:solidFill>
                  <a:schemeClr val="accent5"/>
                </a:solidFill>
              </a:rPr>
              <a:t>Até onde chegamos?</a:t>
            </a:r>
            <a:endParaRPr sz="7840">
              <a:solidFill>
                <a:schemeClr val="accent5"/>
              </a:solidFill>
            </a:endParaRPr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450" y="575513"/>
            <a:ext cx="2826749" cy="20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450" y="2571757"/>
            <a:ext cx="2826749" cy="212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1" name="Google Shape;121;p18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So far, so good!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666666"/>
                </a:solidFill>
              </a:rPr>
              <a:t>Como treinar o seu dragão?</a:t>
            </a:r>
            <a:endParaRPr b="1" sz="2400">
              <a:solidFill>
                <a:srgbClr val="666666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200"/>
              <a:buChar char="-"/>
            </a:pPr>
            <a:r>
              <a:rPr lang="pt-BR" sz="2200">
                <a:solidFill>
                  <a:srgbClr val="666666"/>
                </a:solidFill>
              </a:rPr>
              <a:t>Para uma determinada tarefa de classificação ou geração de texto</a:t>
            </a:r>
            <a:endParaRPr sz="2200">
              <a:solidFill>
                <a:srgbClr val="666666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pt-BR" sz="2000">
                <a:solidFill>
                  <a:srgbClr val="666666"/>
                </a:solidFill>
              </a:rPr>
              <a:t>Coletar a maior quantidade possível de dados de treinamento</a:t>
            </a:r>
            <a:endParaRPr sz="2000">
              <a:solidFill>
                <a:srgbClr val="666666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pt-BR" sz="2000">
                <a:solidFill>
                  <a:srgbClr val="666666"/>
                </a:solidFill>
              </a:rPr>
              <a:t>Utilizar um modelo pré-treinado</a:t>
            </a:r>
            <a:endParaRPr sz="2000">
              <a:solidFill>
                <a:srgbClr val="666666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pt-BR" sz="2000">
                <a:solidFill>
                  <a:srgbClr val="666666"/>
                </a:solidFill>
              </a:rPr>
              <a:t>Fazer um fine-tuning para sua tarefa específica testando</a:t>
            </a:r>
            <a:endParaRPr sz="2000">
              <a:solidFill>
                <a:srgbClr val="666666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pt-BR" sz="2000">
                <a:solidFill>
                  <a:srgbClr val="666666"/>
                </a:solidFill>
              </a:rPr>
              <a:t>alternativas de pré-processamento</a:t>
            </a:r>
            <a:endParaRPr sz="2000">
              <a:solidFill>
                <a:srgbClr val="666666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pt-BR" sz="2000">
                <a:solidFill>
                  <a:srgbClr val="666666"/>
                </a:solidFill>
              </a:rPr>
              <a:t>recursos adicionais</a:t>
            </a:r>
            <a:endParaRPr sz="2000">
              <a:solidFill>
                <a:srgbClr val="666666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pt-BR" sz="2000">
                <a:solidFill>
                  <a:srgbClr val="666666"/>
                </a:solidFill>
              </a:rPr>
              <a:t>diversas configurações de treinamento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9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So</a:t>
            </a:r>
            <a:r>
              <a:rPr lang="pt-BR">
                <a:solidFill>
                  <a:srgbClr val="666666"/>
                </a:solidFill>
              </a:rPr>
              <a:t> far, so good?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666666"/>
                </a:solidFill>
              </a:rPr>
              <a:t>Questões éticas e sociais</a:t>
            </a:r>
            <a:endParaRPr b="1" sz="2400">
              <a:solidFill>
                <a:srgbClr val="666666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200"/>
              <a:buChar char="-"/>
            </a:pPr>
            <a:r>
              <a:rPr lang="pt-BR" sz="2200">
                <a:solidFill>
                  <a:srgbClr val="666666"/>
                </a:solidFill>
              </a:rPr>
              <a:t>Custo computacional e impacto ambiental do treinamento dos modelos neurais</a:t>
            </a:r>
            <a:endParaRPr sz="2200">
              <a:solidFill>
                <a:srgbClr val="66666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Char char="-"/>
            </a:pPr>
            <a:r>
              <a:rPr lang="pt-BR" sz="2200">
                <a:solidFill>
                  <a:srgbClr val="666666"/>
                </a:solidFill>
              </a:rPr>
              <a:t>Vieses nos dados</a:t>
            </a:r>
            <a:endParaRPr sz="2200">
              <a:solidFill>
                <a:srgbClr val="666666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pt-BR" sz="2000">
                <a:solidFill>
                  <a:srgbClr val="666666"/>
                </a:solidFill>
              </a:rPr>
              <a:t>Na língua natural, o impacto pode ser maior do que no AM geral</a:t>
            </a:r>
            <a:endParaRPr sz="2000">
              <a:solidFill>
                <a:srgbClr val="666666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pt-BR" sz="2000">
                <a:solidFill>
                  <a:srgbClr val="666666"/>
                </a:solidFill>
              </a:rPr>
              <a:t>Ex: nacionalidade, gênero, anotação dos dados</a:t>
            </a:r>
            <a:endParaRPr sz="2000">
              <a:solidFill>
                <a:srgbClr val="666666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pt-BR" sz="2000">
                <a:solidFill>
                  <a:srgbClr val="666666"/>
                </a:solidFill>
              </a:rPr>
              <a:t>Sugestão de leitura: </a:t>
            </a:r>
            <a:r>
              <a:rPr lang="pt-BR" sz="2000" u="sng">
                <a:solidFill>
                  <a:schemeClr val="hlink"/>
                </a:solidFill>
                <a:hlinkClick r:id="rId3"/>
              </a:rPr>
              <a:t>https://aclanthology.org/Q18-1041.pdf</a:t>
            </a:r>
            <a:r>
              <a:rPr lang="pt-BR" sz="2000">
                <a:solidFill>
                  <a:srgbClr val="666666"/>
                </a:solidFill>
              </a:rPr>
              <a:t> 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01550" y="1304850"/>
            <a:ext cx="5310900" cy="23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7840">
                <a:solidFill>
                  <a:schemeClr val="accent5"/>
                </a:solidFill>
              </a:rPr>
              <a:t>Até onde podemos chegar?</a:t>
            </a:r>
            <a:endParaRPr sz="7840">
              <a:solidFill>
                <a:schemeClr val="accent5"/>
              </a:solidFill>
            </a:endParaRPr>
          </a:p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623502"/>
            <a:ext cx="3006525" cy="399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193" y="0"/>
            <a:ext cx="4984807" cy="46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</a:rPr>
              <a:t>O céu é o limite?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03300" y="1051175"/>
            <a:ext cx="84255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pt-BR" sz="2400">
                <a:solidFill>
                  <a:srgbClr val="666666"/>
                </a:solidFill>
              </a:rPr>
              <a:t>Forma x Significado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486650" y="4288125"/>
            <a:ext cx="50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50" y="2531225"/>
            <a:ext cx="3420024" cy="21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9251" y="1478050"/>
            <a:ext cx="3897974" cy="25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5100" y="2472750"/>
            <a:ext cx="3013373" cy="200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9000" y="1516725"/>
            <a:ext cx="2658677" cy="17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8001" y="0"/>
            <a:ext cx="3458698" cy="230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